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341" r:id="rId3"/>
    <p:sldId id="342" r:id="rId4"/>
    <p:sldId id="316" r:id="rId5"/>
    <p:sldId id="319" r:id="rId6"/>
    <p:sldId id="317" r:id="rId7"/>
    <p:sldId id="320" r:id="rId8"/>
    <p:sldId id="321" r:id="rId9"/>
    <p:sldId id="343" r:id="rId10"/>
    <p:sldId id="344" r:id="rId11"/>
    <p:sldId id="324" r:id="rId12"/>
    <p:sldId id="366" r:id="rId13"/>
    <p:sldId id="368" r:id="rId14"/>
    <p:sldId id="330" r:id="rId15"/>
    <p:sldId id="331" r:id="rId16"/>
    <p:sldId id="334" r:id="rId17"/>
    <p:sldId id="367" r:id="rId18"/>
    <p:sldId id="349" r:id="rId19"/>
    <p:sldId id="352" r:id="rId20"/>
    <p:sldId id="350" r:id="rId21"/>
    <p:sldId id="351" r:id="rId22"/>
    <p:sldId id="374" r:id="rId23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B45"/>
    <a:srgbClr val="FF9300"/>
    <a:srgbClr val="F69C0E"/>
    <a:srgbClr val="E89914"/>
    <a:srgbClr val="FF9B29"/>
    <a:srgbClr val="FFA10C"/>
    <a:srgbClr val="E09315"/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94678"/>
  </p:normalViewPr>
  <p:slideViewPr>
    <p:cSldViewPr>
      <p:cViewPr varScale="1">
        <p:scale>
          <a:sx n="136" d="100"/>
          <a:sy n="136" d="100"/>
        </p:scale>
        <p:origin x="216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Befolkning/Befolkningsprog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'Prognos bjurholm'!$B$1</c:f>
              <c:strCache>
                <c:ptCount val="1"/>
                <c:pt idx="0">
                  <c:v>Bjurholm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bjurholm'!$B$2:$B$65</c:f>
              <c:numCache>
                <c:formatCode>0</c:formatCode>
                <c:ptCount val="64"/>
                <c:pt idx="0">
                  <c:v>3552</c:v>
                </c:pt>
                <c:pt idx="1">
                  <c:v>3486</c:v>
                </c:pt>
                <c:pt idx="2">
                  <c:v>3432</c:v>
                </c:pt>
                <c:pt idx="3">
                  <c:v>3412</c:v>
                </c:pt>
                <c:pt idx="4">
                  <c:v>3427</c:v>
                </c:pt>
                <c:pt idx="5">
                  <c:v>3401</c:v>
                </c:pt>
                <c:pt idx="6">
                  <c:v>3354</c:v>
                </c:pt>
                <c:pt idx="7">
                  <c:v>3320</c:v>
                </c:pt>
                <c:pt idx="8">
                  <c:v>3255</c:v>
                </c:pt>
                <c:pt idx="9">
                  <c:v>3215</c:v>
                </c:pt>
                <c:pt idx="10">
                  <c:v>3156</c:v>
                </c:pt>
                <c:pt idx="11">
                  <c:v>3070</c:v>
                </c:pt>
                <c:pt idx="12">
                  <c:v>3008</c:v>
                </c:pt>
                <c:pt idx="13">
                  <c:v>2989</c:v>
                </c:pt>
                <c:pt idx="14">
                  <c:v>2950</c:v>
                </c:pt>
                <c:pt idx="15">
                  <c:v>2991</c:v>
                </c:pt>
                <c:pt idx="16">
                  <c:v>2959</c:v>
                </c:pt>
                <c:pt idx="17">
                  <c:v>2924</c:v>
                </c:pt>
                <c:pt idx="18">
                  <c:v>2901</c:v>
                </c:pt>
                <c:pt idx="19">
                  <c:v>2865</c:v>
                </c:pt>
                <c:pt idx="20">
                  <c:v>2832</c:v>
                </c:pt>
                <c:pt idx="21">
                  <c:v>2854</c:v>
                </c:pt>
                <c:pt idx="22">
                  <c:v>2859</c:v>
                </c:pt>
                <c:pt idx="23">
                  <c:v>2813</c:v>
                </c:pt>
                <c:pt idx="24">
                  <c:v>2786</c:v>
                </c:pt>
                <c:pt idx="25">
                  <c:v>2746</c:v>
                </c:pt>
                <c:pt idx="26">
                  <c:v>2695</c:v>
                </c:pt>
                <c:pt idx="27">
                  <c:v>2639</c:v>
                </c:pt>
                <c:pt idx="28">
                  <c:v>2608</c:v>
                </c:pt>
                <c:pt idx="29">
                  <c:v>2575</c:v>
                </c:pt>
                <c:pt idx="30">
                  <c:v>2588</c:v>
                </c:pt>
                <c:pt idx="31">
                  <c:v>2553</c:v>
                </c:pt>
                <c:pt idx="32">
                  <c:v>2541</c:v>
                </c:pt>
                <c:pt idx="33">
                  <c:v>2549</c:v>
                </c:pt>
                <c:pt idx="34">
                  <c:v>2516</c:v>
                </c:pt>
                <c:pt idx="35">
                  <c:v>2500</c:v>
                </c:pt>
                <c:pt idx="36">
                  <c:v>2460</c:v>
                </c:pt>
                <c:pt idx="37">
                  <c:v>2431</c:v>
                </c:pt>
                <c:pt idx="38">
                  <c:v>2421</c:v>
                </c:pt>
                <c:pt idx="39">
                  <c:v>2436</c:v>
                </c:pt>
                <c:pt idx="40">
                  <c:v>2451</c:v>
                </c:pt>
                <c:pt idx="41">
                  <c:v>2453</c:v>
                </c:pt>
                <c:pt idx="42">
                  <c:v>2454</c:v>
                </c:pt>
                <c:pt idx="43">
                  <c:v>2451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8-423D-BC21-996968626E85}"/>
            </c:ext>
          </c:extLst>
        </c:ser>
        <c:ser>
          <c:idx val="1"/>
          <c:order val="1"/>
          <c:tx>
            <c:strRef>
              <c:f>'Prognos bjurholm'!$C$1</c:f>
              <c:strCache>
                <c:ptCount val="1"/>
                <c:pt idx="0">
                  <c:v>Prognos Bjurholm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bjurholm'!$C$2:$C$65</c:f>
              <c:numCache>
                <c:formatCode>General</c:formatCode>
                <c:ptCount val="64"/>
                <c:pt idx="43" formatCode="0">
                  <c:v>2451</c:v>
                </c:pt>
                <c:pt idx="44" formatCode="0">
                  <c:v>2430.0436999412018</c:v>
                </c:pt>
                <c:pt idx="45" formatCode="0">
                  <c:v>2409.2665783859343</c:v>
                </c:pt>
                <c:pt idx="46" formatCode="0">
                  <c:v>2388.6671033397124</c:v>
                </c:pt>
                <c:pt idx="47" formatCode="0">
                  <c:v>2368.2437559067598</c:v>
                </c:pt>
                <c:pt idx="48" formatCode="0">
                  <c:v>2347.9950301780132</c:v>
                </c:pt>
                <c:pt idx="49" formatCode="0">
                  <c:v>2327.919433120087</c:v>
                </c:pt>
                <c:pt idx="50" formatCode="0">
                  <c:v>2308.015484465182</c:v>
                </c:pt>
                <c:pt idx="51" formatCode="0">
                  <c:v>2288.2817166019404</c:v>
                </c:pt>
                <c:pt idx="52" formatCode="0">
                  <c:v>2268.7166744672313</c:v>
                </c:pt>
                <c:pt idx="53" formatCode="0">
                  <c:v>2249.3189154388615</c:v>
                </c:pt>
                <c:pt idx="54" formatCode="0">
                  <c:v>2230.0870092292053</c:v>
                </c:pt>
                <c:pt idx="55" formatCode="0">
                  <c:v>2211.0195377797418</c:v>
                </c:pt>
                <c:pt idx="56" formatCode="0">
                  <c:v>2192.115095156495</c:v>
                </c:pt>
                <c:pt idx="57" formatCode="0">
                  <c:v>2173.3722874463683</c:v>
                </c:pt>
                <c:pt idx="58" formatCode="0">
                  <c:v>2154.7897326543643</c:v>
                </c:pt>
                <c:pt idx="59" formatCode="0">
                  <c:v>2136.3660606016824</c:v>
                </c:pt>
                <c:pt idx="60" formatCode="0">
                  <c:v>2118.0999128246926</c:v>
                </c:pt>
                <c:pt idx="61" formatCode="0">
                  <c:v>2099.9899424747668</c:v>
                </c:pt>
                <c:pt idx="62" formatCode="0">
                  <c:v>2082.0348142189691</c:v>
                </c:pt>
                <c:pt idx="63" formatCode="0">
                  <c:v>2064.233204141598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68-423D-BC21-996968626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747376"/>
        <c:axId val="789745408"/>
      </c:lineChart>
      <c:lineChart>
        <c:grouping val="standard"/>
        <c:varyColors val="0"/>
        <c:ser>
          <c:idx val="2"/>
          <c:order val="2"/>
          <c:tx>
            <c:strRef>
              <c:f>'Prognos bjurholm'!$D$1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bjurholm'!$D$2:$D$65</c:f>
              <c:numCache>
                <c:formatCode>0</c:formatCode>
                <c:ptCount val="64"/>
                <c:pt idx="0">
                  <c:v>234875</c:v>
                </c:pt>
                <c:pt idx="1">
                  <c:v>236397</c:v>
                </c:pt>
                <c:pt idx="2">
                  <c:v>237705</c:v>
                </c:pt>
                <c:pt idx="3">
                  <c:v>239247</c:v>
                </c:pt>
                <c:pt idx="4">
                  <c:v>240601</c:v>
                </c:pt>
                <c:pt idx="5">
                  <c:v>241898</c:v>
                </c:pt>
                <c:pt idx="6">
                  <c:v>243856</c:v>
                </c:pt>
                <c:pt idx="7">
                  <c:v>244789</c:v>
                </c:pt>
                <c:pt idx="8">
                  <c:v>245055</c:v>
                </c:pt>
                <c:pt idx="9">
                  <c:v>245252</c:v>
                </c:pt>
                <c:pt idx="10">
                  <c:v>245181</c:v>
                </c:pt>
                <c:pt idx="11">
                  <c:v>245255</c:v>
                </c:pt>
                <c:pt idx="12">
                  <c:v>245204</c:v>
                </c:pt>
                <c:pt idx="13">
                  <c:v>245703</c:v>
                </c:pt>
                <c:pt idx="14">
                  <c:v>247521</c:v>
                </c:pt>
                <c:pt idx="15">
                  <c:v>250134</c:v>
                </c:pt>
                <c:pt idx="16">
                  <c:v>251968</c:v>
                </c:pt>
                <c:pt idx="17">
                  <c:v>253835</c:v>
                </c:pt>
                <c:pt idx="18">
                  <c:v>255987</c:v>
                </c:pt>
                <c:pt idx="19">
                  <c:v>258171</c:v>
                </c:pt>
                <c:pt idx="20">
                  <c:v>259775</c:v>
                </c:pt>
                <c:pt idx="21">
                  <c:v>260472</c:v>
                </c:pt>
                <c:pt idx="22">
                  <c:v>259895</c:v>
                </c:pt>
                <c:pt idx="23">
                  <c:v>259163</c:v>
                </c:pt>
                <c:pt idx="24">
                  <c:v>257803</c:v>
                </c:pt>
                <c:pt idx="25">
                  <c:v>256710</c:v>
                </c:pt>
                <c:pt idx="26">
                  <c:v>255640</c:v>
                </c:pt>
                <c:pt idx="27">
                  <c:v>254818</c:v>
                </c:pt>
                <c:pt idx="28">
                  <c:v>255230</c:v>
                </c:pt>
                <c:pt idx="29">
                  <c:v>255956</c:v>
                </c:pt>
                <c:pt idx="30">
                  <c:v>256875</c:v>
                </c:pt>
                <c:pt idx="31">
                  <c:v>257652</c:v>
                </c:pt>
                <c:pt idx="32">
                  <c:v>257581</c:v>
                </c:pt>
                <c:pt idx="33">
                  <c:v>257593</c:v>
                </c:pt>
                <c:pt idx="34">
                  <c:v>257812</c:v>
                </c:pt>
                <c:pt idx="35">
                  <c:v>258548</c:v>
                </c:pt>
                <c:pt idx="36">
                  <c:v>259286</c:v>
                </c:pt>
                <c:pt idx="37">
                  <c:v>259667</c:v>
                </c:pt>
                <c:pt idx="38">
                  <c:v>260217</c:v>
                </c:pt>
                <c:pt idx="39">
                  <c:v>261112</c:v>
                </c:pt>
                <c:pt idx="40">
                  <c:v>262362</c:v>
                </c:pt>
                <c:pt idx="41">
                  <c:v>263378</c:v>
                </c:pt>
                <c:pt idx="42">
                  <c:v>265881</c:v>
                </c:pt>
                <c:pt idx="43">
                  <c:v>268465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68-423D-BC21-996968626E85}"/>
            </c:ext>
          </c:extLst>
        </c:ser>
        <c:ser>
          <c:idx val="3"/>
          <c:order val="3"/>
          <c:tx>
            <c:strRef>
              <c:f>'Prognos bjurholm'!$E$1</c:f>
              <c:strCache>
                <c:ptCount val="1"/>
                <c:pt idx="0">
                  <c:v>Prognos Västerbotten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bjurholm'!$E$2:$E$65</c:f>
              <c:numCache>
                <c:formatCode>General</c:formatCode>
                <c:ptCount val="64"/>
                <c:pt idx="43" formatCode="0">
                  <c:v>268465</c:v>
                </c:pt>
                <c:pt idx="44" formatCode="0">
                  <c:v>269302.96621011634</c:v>
                </c:pt>
                <c:pt idx="45" formatCode="0">
                  <c:v>270143.54798415833</c:v>
                </c:pt>
                <c:pt idx="46" formatCode="0">
                  <c:v>270986.75348614808</c:v>
                </c:pt>
                <c:pt idx="47" formatCode="0">
                  <c:v>271832.59090559016</c:v>
                </c:pt>
                <c:pt idx="48" formatCode="0">
                  <c:v>272681.06845755136</c:v>
                </c:pt>
                <c:pt idx="49" formatCode="0">
                  <c:v>273532.1943827403</c:v>
                </c:pt>
                <c:pt idx="50" formatCode="0">
                  <c:v>274385.97694758757</c:v>
                </c:pt>
                <c:pt idx="51" formatCode="0">
                  <c:v>275242.42444432579</c:v>
                </c:pt>
                <c:pt idx="52" formatCode="0">
                  <c:v>276101.54519107065</c:v>
                </c:pt>
                <c:pt idx="53" formatCode="0">
                  <c:v>276963.34753190097</c:v>
                </c:pt>
                <c:pt idx="54" formatCode="0">
                  <c:v>277827.83983694058</c:v>
                </c:pt>
                <c:pt idx="55" formatCode="0">
                  <c:v>278695.03050243872</c:v>
                </c:pt>
                <c:pt idx="56" formatCode="0">
                  <c:v>279564.92795085249</c:v>
                </c:pt>
                <c:pt idx="57" formatCode="0">
                  <c:v>280437.54063092783</c:v>
                </c:pt>
                <c:pt idx="58" formatCode="0">
                  <c:v>281312.87701778219</c:v>
                </c:pt>
                <c:pt idx="59" formatCode="0">
                  <c:v>282190.94561298646</c:v>
                </c:pt>
                <c:pt idx="60" formatCode="0">
                  <c:v>283071.75494464778</c:v>
                </c:pt>
                <c:pt idx="61" formatCode="0">
                  <c:v>283955.3135674923</c:v>
                </c:pt>
                <c:pt idx="62" formatCode="0">
                  <c:v>284841.63006294816</c:v>
                </c:pt>
                <c:pt idx="63" formatCode="0">
                  <c:v>285730.71303922881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68-423D-BC21-996968626E85}"/>
            </c:ext>
          </c:extLst>
        </c:ser>
        <c:ser>
          <c:idx val="4"/>
          <c:order val="4"/>
          <c:tx>
            <c:strRef>
              <c:f>'Prognos bjurholm'!$F$1</c:f>
              <c:strCache>
                <c:ptCount val="1"/>
                <c:pt idx="0">
                  <c:v>Mindre kommuner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bjurholm'!$F$2:$F$65</c:f>
              <c:numCache>
                <c:formatCode>0</c:formatCode>
                <c:ptCount val="64"/>
                <c:pt idx="0">
                  <c:v>88778</c:v>
                </c:pt>
                <c:pt idx="1">
                  <c:v>88615</c:v>
                </c:pt>
                <c:pt idx="2">
                  <c:v>88500</c:v>
                </c:pt>
                <c:pt idx="3">
                  <c:v>88477</c:v>
                </c:pt>
                <c:pt idx="4">
                  <c:v>88333</c:v>
                </c:pt>
                <c:pt idx="5">
                  <c:v>88321</c:v>
                </c:pt>
                <c:pt idx="6">
                  <c:v>88558</c:v>
                </c:pt>
                <c:pt idx="7">
                  <c:v>88381</c:v>
                </c:pt>
                <c:pt idx="8">
                  <c:v>87957</c:v>
                </c:pt>
                <c:pt idx="9">
                  <c:v>87288.000000000015</c:v>
                </c:pt>
                <c:pt idx="10">
                  <c:v>86660</c:v>
                </c:pt>
                <c:pt idx="11">
                  <c:v>85865</c:v>
                </c:pt>
                <c:pt idx="12">
                  <c:v>85239</c:v>
                </c:pt>
                <c:pt idx="13">
                  <c:v>84796</c:v>
                </c:pt>
                <c:pt idx="14">
                  <c:v>84668</c:v>
                </c:pt>
                <c:pt idx="15">
                  <c:v>85410</c:v>
                </c:pt>
                <c:pt idx="16">
                  <c:v>85452</c:v>
                </c:pt>
                <c:pt idx="17">
                  <c:v>85616.999999999985</c:v>
                </c:pt>
                <c:pt idx="18">
                  <c:v>85341</c:v>
                </c:pt>
                <c:pt idx="19">
                  <c:v>85166</c:v>
                </c:pt>
                <c:pt idx="20">
                  <c:v>84704.000000000015</c:v>
                </c:pt>
                <c:pt idx="21">
                  <c:v>83787</c:v>
                </c:pt>
                <c:pt idx="22">
                  <c:v>82724</c:v>
                </c:pt>
                <c:pt idx="23">
                  <c:v>81890</c:v>
                </c:pt>
                <c:pt idx="24">
                  <c:v>80787</c:v>
                </c:pt>
                <c:pt idx="25">
                  <c:v>79740</c:v>
                </c:pt>
                <c:pt idx="26">
                  <c:v>78652</c:v>
                </c:pt>
                <c:pt idx="27">
                  <c:v>77777</c:v>
                </c:pt>
                <c:pt idx="28">
                  <c:v>76892</c:v>
                </c:pt>
                <c:pt idx="29">
                  <c:v>76267</c:v>
                </c:pt>
                <c:pt idx="30">
                  <c:v>75699</c:v>
                </c:pt>
                <c:pt idx="31">
                  <c:v>74984</c:v>
                </c:pt>
                <c:pt idx="32">
                  <c:v>74380</c:v>
                </c:pt>
                <c:pt idx="33">
                  <c:v>73732</c:v>
                </c:pt>
                <c:pt idx="34">
                  <c:v>73222</c:v>
                </c:pt>
                <c:pt idx="35">
                  <c:v>72703</c:v>
                </c:pt>
                <c:pt idx="36">
                  <c:v>72171.999999999985</c:v>
                </c:pt>
                <c:pt idx="37">
                  <c:v>71622</c:v>
                </c:pt>
                <c:pt idx="38">
                  <c:v>71149</c:v>
                </c:pt>
                <c:pt idx="39">
                  <c:v>70775</c:v>
                </c:pt>
                <c:pt idx="40">
                  <c:v>70725</c:v>
                </c:pt>
                <c:pt idx="41">
                  <c:v>70570</c:v>
                </c:pt>
                <c:pt idx="42">
                  <c:v>70722.999999999985</c:v>
                </c:pt>
                <c:pt idx="43">
                  <c:v>70662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68-423D-BC21-996968626E85}"/>
            </c:ext>
          </c:extLst>
        </c:ser>
        <c:ser>
          <c:idx val="5"/>
          <c:order val="5"/>
          <c:tx>
            <c:strRef>
              <c:f>'Prognos bjurholm'!$G$1</c:f>
              <c:strCache>
                <c:ptCount val="1"/>
                <c:pt idx="0">
                  <c:v>Prognos mindre kommuner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'Prognos bjurholm'!$A$2:$A$65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bjurholm'!$G$2:$G$65</c:f>
              <c:numCache>
                <c:formatCode>General</c:formatCode>
                <c:ptCount val="64"/>
                <c:pt idx="43" formatCode="0">
                  <c:v>70662</c:v>
                </c:pt>
                <c:pt idx="44" formatCode="0">
                  <c:v>70288.811722741899</c:v>
                </c:pt>
                <c:pt idx="45" formatCode="0">
                  <c:v>69917.594370313032</c:v>
                </c:pt>
                <c:pt idx="46" formatCode="0">
                  <c:v>69548.337533638609</c:v>
                </c:pt>
                <c:pt idx="47" formatCode="0">
                  <c:v>69181.03085861748</c:v>
                </c:pt>
                <c:pt idx="48" formatCode="0">
                  <c:v>68815.664045831727</c:v>
                </c:pt>
                <c:pt idx="49" formatCode="0">
                  <c:v>68452.226850257925</c:v>
                </c:pt>
                <c:pt idx="50" formatCode="0">
                  <c:v>68090.709080979839</c:v>
                </c:pt>
                <c:pt idx="51" formatCode="0">
                  <c:v>67731.100600902661</c:v>
                </c:pt>
                <c:pt idx="52" formatCode="0">
                  <c:v>67373.391326468787</c:v>
                </c:pt>
                <c:pt idx="53" formatCode="0">
                  <c:v>67017.571227375069</c:v>
                </c:pt>
                <c:pt idx="54" formatCode="0">
                  <c:v>66663.630326291517</c:v>
                </c:pt>
                <c:pt idx="55" formatCode="0">
                  <c:v>66311.558698581575</c:v>
                </c:pt>
                <c:pt idx="56" formatCode="0">
                  <c:v>65961.346472023841</c:v>
                </c:pt>
                <c:pt idx="57" formatCode="0">
                  <c:v>65612.983826535186</c:v>
                </c:pt>
                <c:pt idx="58" formatCode="0">
                  <c:v>65266.460993895467</c:v>
                </c:pt>
                <c:pt idx="59" formatCode="0">
                  <c:v>64921.768257473566</c:v>
                </c:pt>
                <c:pt idx="60" formatCode="0">
                  <c:v>64578.895951954946</c:v>
                </c:pt>
                <c:pt idx="61" formatCode="0">
                  <c:v>64237.834463070685</c:v>
                </c:pt>
                <c:pt idx="62" formatCode="0">
                  <c:v>63898.574227327794</c:v>
                </c:pt>
                <c:pt idx="63" formatCode="0">
                  <c:v>63561.105731741118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68-423D-BC21-996968626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087656"/>
        <c:axId val="872095528"/>
      </c:lineChart>
      <c:catAx>
        <c:axId val="7897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745408"/>
        <c:crosses val="autoZero"/>
        <c:auto val="1"/>
        <c:lblAlgn val="ctr"/>
        <c:lblOffset val="100"/>
        <c:noMultiLvlLbl val="0"/>
      </c:catAx>
      <c:valAx>
        <c:axId val="7897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747376"/>
        <c:crosses val="autoZero"/>
        <c:crossBetween val="between"/>
      </c:valAx>
      <c:valAx>
        <c:axId val="87209552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2087656"/>
        <c:crosses val="max"/>
        <c:crossBetween val="between"/>
      </c:valAx>
      <c:catAx>
        <c:axId val="872087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095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Bjurholm!$B$23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Bjurholm!$A$24:$A$38</c:f>
              <c:strCache>
                <c:ptCount val="15"/>
                <c:pt idx="0">
                  <c:v>Q vård och omsorg; sociala tjänster</c:v>
                </c:pt>
                <c:pt idx="1">
                  <c:v>A jordbruk, skogsbruk och fiske</c:v>
                </c:pt>
                <c:pt idx="2">
                  <c:v>P utbildning </c:v>
                </c:pt>
                <c:pt idx="3">
                  <c:v>B+C tillverkning och utvinning</c:v>
                </c:pt>
                <c:pt idx="4">
                  <c:v>H transport och magasinering</c:v>
                </c:pt>
                <c:pt idx="5">
                  <c:v>G handel</c:v>
                </c:pt>
                <c:pt idx="6">
                  <c:v>F byggverksamhet</c:v>
                </c:pt>
                <c:pt idx="7">
                  <c:v>O offentlig förvaltning och försvar</c:v>
                </c:pt>
                <c:pt idx="8">
                  <c:v>R+S+T+U kulturella och personliga tjänster m.m.</c:v>
                </c:pt>
                <c:pt idx="9">
                  <c:v>M+N företagstjänster</c:v>
                </c:pt>
                <c:pt idx="10">
                  <c:v>D+E energiförsörjning; miljöverksamhet</c:v>
                </c:pt>
                <c:pt idx="11">
                  <c:v>I hotell- och restaurangverksamhet</c:v>
                </c:pt>
                <c:pt idx="12">
                  <c:v>K finans- och försäkringsverksamhet</c:v>
                </c:pt>
                <c:pt idx="13">
                  <c:v>J information och kommunikation</c:v>
                </c:pt>
                <c:pt idx="14">
                  <c:v>L fastighetsverksamhet</c:v>
                </c:pt>
              </c:strCache>
            </c:strRef>
          </c:cat>
          <c:val>
            <c:numRef>
              <c:f>Bjurholm!$B$24:$B$38</c:f>
              <c:numCache>
                <c:formatCode>0</c:formatCode>
                <c:ptCount val="15"/>
                <c:pt idx="0">
                  <c:v>140</c:v>
                </c:pt>
                <c:pt idx="1">
                  <c:v>20</c:v>
                </c:pt>
                <c:pt idx="2">
                  <c:v>83</c:v>
                </c:pt>
                <c:pt idx="3">
                  <c:v>23</c:v>
                </c:pt>
                <c:pt idx="4">
                  <c:v>11</c:v>
                </c:pt>
                <c:pt idx="5">
                  <c:v>36</c:v>
                </c:pt>
                <c:pt idx="6">
                  <c:v>0</c:v>
                </c:pt>
                <c:pt idx="7">
                  <c:v>33</c:v>
                </c:pt>
                <c:pt idx="8">
                  <c:v>20</c:v>
                </c:pt>
                <c:pt idx="9">
                  <c:v>18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0-1D40-95DA-1F1CD442B29F}"/>
            </c:ext>
          </c:extLst>
        </c:ser>
        <c:ser>
          <c:idx val="1"/>
          <c:order val="1"/>
          <c:tx>
            <c:strRef>
              <c:f>Bjurholm!$C$23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cat>
            <c:strRef>
              <c:f>Bjurholm!$A$24:$A$38</c:f>
              <c:strCache>
                <c:ptCount val="15"/>
                <c:pt idx="0">
                  <c:v>Q vård och omsorg; sociala tjänster</c:v>
                </c:pt>
                <c:pt idx="1">
                  <c:v>A jordbruk, skogsbruk och fiske</c:v>
                </c:pt>
                <c:pt idx="2">
                  <c:v>P utbildning </c:v>
                </c:pt>
                <c:pt idx="3">
                  <c:v>B+C tillverkning och utvinning</c:v>
                </c:pt>
                <c:pt idx="4">
                  <c:v>H transport och magasinering</c:v>
                </c:pt>
                <c:pt idx="5">
                  <c:v>G handel</c:v>
                </c:pt>
                <c:pt idx="6">
                  <c:v>F byggverksamhet</c:v>
                </c:pt>
                <c:pt idx="7">
                  <c:v>O offentlig förvaltning och försvar</c:v>
                </c:pt>
                <c:pt idx="8">
                  <c:v>R+S+T+U kulturella och personliga tjänster m.m.</c:v>
                </c:pt>
                <c:pt idx="9">
                  <c:v>M+N företagstjänster</c:v>
                </c:pt>
                <c:pt idx="10">
                  <c:v>D+E energiförsörjning; miljöverksamhet</c:v>
                </c:pt>
                <c:pt idx="11">
                  <c:v>I hotell- och restaurangverksamhet</c:v>
                </c:pt>
                <c:pt idx="12">
                  <c:v>K finans- och försäkringsverksamhet</c:v>
                </c:pt>
                <c:pt idx="13">
                  <c:v>J information och kommunikation</c:v>
                </c:pt>
                <c:pt idx="14">
                  <c:v>L fastighetsverksamhet</c:v>
                </c:pt>
              </c:strCache>
            </c:strRef>
          </c:cat>
          <c:val>
            <c:numRef>
              <c:f>Bjurholm!$C$24:$C$38</c:f>
              <c:numCache>
                <c:formatCode>0</c:formatCode>
                <c:ptCount val="15"/>
                <c:pt idx="0">
                  <c:v>33</c:v>
                </c:pt>
                <c:pt idx="1">
                  <c:v>109</c:v>
                </c:pt>
                <c:pt idx="2">
                  <c:v>12</c:v>
                </c:pt>
                <c:pt idx="3">
                  <c:v>64</c:v>
                </c:pt>
                <c:pt idx="4">
                  <c:v>57</c:v>
                </c:pt>
                <c:pt idx="5">
                  <c:v>29</c:v>
                </c:pt>
                <c:pt idx="6">
                  <c:v>56</c:v>
                </c:pt>
                <c:pt idx="7">
                  <c:v>13</c:v>
                </c:pt>
                <c:pt idx="8">
                  <c:v>15</c:v>
                </c:pt>
                <c:pt idx="9">
                  <c:v>10</c:v>
                </c:pt>
                <c:pt idx="10">
                  <c:v>7</c:v>
                </c:pt>
                <c:pt idx="11">
                  <c:v>5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0-1D40-95DA-1F1CD442B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6881824"/>
        <c:axId val="856883136"/>
      </c:barChart>
      <c:catAx>
        <c:axId val="85688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883136"/>
        <c:crosses val="autoZero"/>
        <c:auto val="1"/>
        <c:lblAlgn val="ctr"/>
        <c:lblOffset val="100"/>
        <c:noMultiLvlLbl val="0"/>
      </c:catAx>
      <c:valAx>
        <c:axId val="8568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88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Bjurholm!$E$41</c:f>
              <c:strCache>
                <c:ptCount val="1"/>
                <c:pt idx="0">
                  <c:v>Andel 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Bjurholm!$A$42:$A$57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00 okänd verksamhet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F byggverksamhet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Bjurholm!$E$42:$E$57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0.87368421052631584</c:v>
                </c:pt>
                <c:pt idx="3">
                  <c:v>0.80924855491329484</c:v>
                </c:pt>
                <c:pt idx="4">
                  <c:v>0.67500000000000004</c:v>
                </c:pt>
                <c:pt idx="5">
                  <c:v>0.66666666666666663</c:v>
                </c:pt>
                <c:pt idx="6">
                  <c:v>0.6428571428571429</c:v>
                </c:pt>
                <c:pt idx="7">
                  <c:v>0.5714285714285714</c:v>
                </c:pt>
                <c:pt idx="8">
                  <c:v>0.55384615384615388</c:v>
                </c:pt>
                <c:pt idx="9">
                  <c:v>0.2857142857142857</c:v>
                </c:pt>
                <c:pt idx="10">
                  <c:v>0.26436781609195403</c:v>
                </c:pt>
                <c:pt idx="11">
                  <c:v>0.16176470588235295</c:v>
                </c:pt>
                <c:pt idx="12">
                  <c:v>0.15503875968992248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3-B549-A3CE-33E8FF1A2F1F}"/>
            </c:ext>
          </c:extLst>
        </c:ser>
        <c:ser>
          <c:idx val="1"/>
          <c:order val="1"/>
          <c:tx>
            <c:strRef>
              <c:f>Bjurholm!$F$41</c:f>
              <c:strCache>
                <c:ptCount val="1"/>
                <c:pt idx="0">
                  <c:v>Andel män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cat>
            <c:strRef>
              <c:f>Bjurholm!$A$42:$A$57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00 okänd verksamhet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F byggverksamhet</c:v>
                </c:pt>
                <c:pt idx="14">
                  <c:v>D+E energiförsörjning; miljöverksamhet</c:v>
                </c:pt>
              </c:strCache>
            </c:strRef>
          </c:cat>
          <c:val>
            <c:numRef>
              <c:f>Bjurholm!$F$42:$F$57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0.12631578947368421</c:v>
                </c:pt>
                <c:pt idx="3">
                  <c:v>0.19075144508670519</c:v>
                </c:pt>
                <c:pt idx="4">
                  <c:v>0.32500000000000001</c:v>
                </c:pt>
                <c:pt idx="5">
                  <c:v>0.33333333333333331</c:v>
                </c:pt>
                <c:pt idx="6">
                  <c:v>0.35714285714285715</c:v>
                </c:pt>
                <c:pt idx="7">
                  <c:v>0.42857142857142855</c:v>
                </c:pt>
                <c:pt idx="8">
                  <c:v>0.44615384615384618</c:v>
                </c:pt>
                <c:pt idx="9">
                  <c:v>0.7142857142857143</c:v>
                </c:pt>
                <c:pt idx="10">
                  <c:v>0.73563218390804597</c:v>
                </c:pt>
                <c:pt idx="11">
                  <c:v>0.83823529411764708</c:v>
                </c:pt>
                <c:pt idx="12">
                  <c:v>0.84496124031007747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3-B549-A3CE-33E8FF1A2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773000"/>
        <c:axId val="802765456"/>
      </c:barChart>
      <c:catAx>
        <c:axId val="80277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2765456"/>
        <c:crosses val="autoZero"/>
        <c:auto val="1"/>
        <c:lblAlgn val="ctr"/>
        <c:lblOffset val="100"/>
        <c:noMultiLvlLbl val="0"/>
      </c:catAx>
      <c:valAx>
        <c:axId val="80276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277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Bjurholm!$B$60</c:f>
              <c:strCache>
                <c:ptCount val="1"/>
                <c:pt idx="0">
                  <c:v>Andel kvinnor kommunen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Bjurholm!$A$61:$A$76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D+E energiförsörjning; miljöverksamhet</c:v>
                </c:pt>
                <c:pt idx="14">
                  <c:v>F byggverksamhet</c:v>
                </c:pt>
              </c:strCache>
            </c:strRef>
          </c:cat>
          <c:val>
            <c:numRef>
              <c:f>Bjurholm!$B$61:$B$76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0.87368421052631584</c:v>
                </c:pt>
                <c:pt idx="3">
                  <c:v>0.80924855491329484</c:v>
                </c:pt>
                <c:pt idx="4">
                  <c:v>0.71739130434782605</c:v>
                </c:pt>
                <c:pt idx="5">
                  <c:v>0.66666666666666663</c:v>
                </c:pt>
                <c:pt idx="6">
                  <c:v>0.6428571428571429</c:v>
                </c:pt>
                <c:pt idx="7">
                  <c:v>0.5714285714285714</c:v>
                </c:pt>
                <c:pt idx="8">
                  <c:v>0.55384615384615388</c:v>
                </c:pt>
                <c:pt idx="9">
                  <c:v>0.2857142857142857</c:v>
                </c:pt>
                <c:pt idx="10">
                  <c:v>0.26436781609195403</c:v>
                </c:pt>
                <c:pt idx="11">
                  <c:v>0.16176470588235295</c:v>
                </c:pt>
                <c:pt idx="12">
                  <c:v>0.15503875968992248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8-9446-AF6D-C8C983C8DD2F}"/>
            </c:ext>
          </c:extLst>
        </c:ser>
        <c:ser>
          <c:idx val="1"/>
          <c:order val="1"/>
          <c:tx>
            <c:strRef>
              <c:f>Bjurholm!$C$60</c:f>
              <c:strCache>
                <c:ptCount val="1"/>
                <c:pt idx="0">
                  <c:v>Andel män kommunen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cat>
            <c:strRef>
              <c:f>Bjurholm!$A$61:$A$76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D+E energiförsörjning; miljöverksamhet</c:v>
                </c:pt>
                <c:pt idx="14">
                  <c:v>F byggverksamhet</c:v>
                </c:pt>
              </c:strCache>
            </c:strRef>
          </c:cat>
          <c:val>
            <c:numRef>
              <c:f>Bjurholm!$C$61:$C$76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0.12631578947368421</c:v>
                </c:pt>
                <c:pt idx="3">
                  <c:v>0.19075144508670519</c:v>
                </c:pt>
                <c:pt idx="4">
                  <c:v>0.28260869565217389</c:v>
                </c:pt>
                <c:pt idx="5">
                  <c:v>0.33333333333333331</c:v>
                </c:pt>
                <c:pt idx="6">
                  <c:v>0.35714285714285715</c:v>
                </c:pt>
                <c:pt idx="7">
                  <c:v>0.42857142857142855</c:v>
                </c:pt>
                <c:pt idx="8">
                  <c:v>0.44615384615384618</c:v>
                </c:pt>
                <c:pt idx="9">
                  <c:v>0.7142857142857143</c:v>
                </c:pt>
                <c:pt idx="10">
                  <c:v>0.73563218390804597</c:v>
                </c:pt>
                <c:pt idx="11">
                  <c:v>0.83823529411764708</c:v>
                </c:pt>
                <c:pt idx="12">
                  <c:v>0.84496124031007747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48-9446-AF6D-C8C983C8DD2F}"/>
            </c:ext>
          </c:extLst>
        </c:ser>
        <c:ser>
          <c:idx val="2"/>
          <c:order val="2"/>
          <c:tx>
            <c:strRef>
              <c:f>Bjurholm!$D$60</c:f>
              <c:strCache>
                <c:ptCount val="1"/>
                <c:pt idx="0">
                  <c:v>Andel kvinnor länet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Bjurholm!$A$61:$A$76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D+E energiförsörjning; miljöverksamhet</c:v>
                </c:pt>
                <c:pt idx="14">
                  <c:v>F byggverksamhet</c:v>
                </c:pt>
              </c:strCache>
            </c:strRef>
          </c:cat>
          <c:val>
            <c:numRef>
              <c:f>Bjurholm!$D$61:$D$76</c:f>
              <c:numCache>
                <c:formatCode>0%</c:formatCode>
                <c:ptCount val="15"/>
                <c:pt idx="0">
                  <c:v>0.2327485380116959</c:v>
                </c:pt>
                <c:pt idx="1">
                  <c:v>0.37035150280183393</c:v>
                </c:pt>
                <c:pt idx="2">
                  <c:v>0.69575693464974142</c:v>
                </c:pt>
                <c:pt idx="3">
                  <c:v>0.76566222845129639</c:v>
                </c:pt>
                <c:pt idx="4">
                  <c:v>0.59197012138188609</c:v>
                </c:pt>
                <c:pt idx="5">
                  <c:v>0.49284253578732107</c:v>
                </c:pt>
                <c:pt idx="6">
                  <c:v>0.39974538510502866</c:v>
                </c:pt>
                <c:pt idx="7">
                  <c:v>0.57277992277992273</c:v>
                </c:pt>
                <c:pt idx="8">
                  <c:v>0.45709377684079017</c:v>
                </c:pt>
                <c:pt idx="9">
                  <c:v>0.55012919896640822</c:v>
                </c:pt>
                <c:pt idx="10">
                  <c:v>0.18535453943008615</c:v>
                </c:pt>
                <c:pt idx="11">
                  <c:v>0.17841409691629956</c:v>
                </c:pt>
                <c:pt idx="12">
                  <c:v>0.22561665535188957</c:v>
                </c:pt>
                <c:pt idx="13">
                  <c:v>0.28827818283791362</c:v>
                </c:pt>
                <c:pt idx="14">
                  <c:v>7.9313496496394839E-2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8-9446-AF6D-C8C983C8DD2F}"/>
            </c:ext>
          </c:extLst>
        </c:ser>
        <c:ser>
          <c:idx val="3"/>
          <c:order val="3"/>
          <c:tx>
            <c:strRef>
              <c:f>Bjurholm!$E$60</c:f>
              <c:strCache>
                <c:ptCount val="1"/>
                <c:pt idx="0">
                  <c:v>Andel män länet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Bjurholm!$A$61:$A$76</c:f>
              <c:strCache>
                <c:ptCount val="15"/>
                <c:pt idx="0">
                  <c:v>J information och kommunikation</c:v>
                </c:pt>
                <c:pt idx="1">
                  <c:v>L fastighetsverksamhet</c:v>
                </c:pt>
                <c:pt idx="2">
                  <c:v>P utbildning </c:v>
                </c:pt>
                <c:pt idx="3">
                  <c:v>Q vård och omsorg; sociala tjänster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R+S+T+U kulturella och personliga tjänster m.m.</c:v>
                </c:pt>
                <c:pt idx="8">
                  <c:v>G handel</c:v>
                </c:pt>
                <c:pt idx="9">
                  <c:v>I hotell- och restaurangverksamhet</c:v>
                </c:pt>
                <c:pt idx="10">
                  <c:v>B+C tillverkning och utvinning</c:v>
                </c:pt>
                <c:pt idx="11">
                  <c:v>H transport och magasinering</c:v>
                </c:pt>
                <c:pt idx="12">
                  <c:v>A jordbruk, skogsbruk och fiske</c:v>
                </c:pt>
                <c:pt idx="13">
                  <c:v>D+E energiförsörjning; miljöverksamhet</c:v>
                </c:pt>
                <c:pt idx="14">
                  <c:v>F byggverksamhet</c:v>
                </c:pt>
              </c:strCache>
            </c:strRef>
          </c:cat>
          <c:val>
            <c:numRef>
              <c:f>Bjurholm!$E$61:$E$76</c:f>
              <c:numCache>
                <c:formatCode>0%</c:formatCode>
                <c:ptCount val="15"/>
                <c:pt idx="0">
                  <c:v>0.76725146198830407</c:v>
                </c:pt>
                <c:pt idx="1">
                  <c:v>0.62964849719816607</c:v>
                </c:pt>
                <c:pt idx="2">
                  <c:v>0.30424306535025858</c:v>
                </c:pt>
                <c:pt idx="3">
                  <c:v>0.23433777154870358</c:v>
                </c:pt>
                <c:pt idx="4">
                  <c:v>0.40802987861811391</c:v>
                </c:pt>
                <c:pt idx="5">
                  <c:v>0.50715746421267893</c:v>
                </c:pt>
                <c:pt idx="6">
                  <c:v>0.60025461489497134</c:v>
                </c:pt>
                <c:pt idx="7">
                  <c:v>0.42722007722007721</c:v>
                </c:pt>
                <c:pt idx="8">
                  <c:v>0.54290622315920978</c:v>
                </c:pt>
                <c:pt idx="9">
                  <c:v>0.44987080103359173</c:v>
                </c:pt>
                <c:pt idx="10">
                  <c:v>0.81464546056991383</c:v>
                </c:pt>
                <c:pt idx="11">
                  <c:v>0.82158590308370039</c:v>
                </c:pt>
                <c:pt idx="12">
                  <c:v>0.77438334464811043</c:v>
                </c:pt>
                <c:pt idx="13">
                  <c:v>0.71172181716208638</c:v>
                </c:pt>
                <c:pt idx="14">
                  <c:v>0.92068650350360515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48-9446-AF6D-C8C983C8D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163168"/>
        <c:axId val="827164480"/>
      </c:barChart>
      <c:catAx>
        <c:axId val="8271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164480"/>
        <c:crosses val="autoZero"/>
        <c:auto val="1"/>
        <c:lblAlgn val="ctr"/>
        <c:lblOffset val="100"/>
        <c:noMultiLvlLbl val="0"/>
      </c:catAx>
      <c:valAx>
        <c:axId val="8271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1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2019-02-26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2015</a:t>
            </a:r>
          </a:p>
          <a:p>
            <a:endParaRPr lang="sv-SE" dirty="0"/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222: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Grundutbildade 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Barnmorskor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Anestesisjuksköterskor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Distriktssköterskor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Psykiatrisjuksköterskor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Ambulanssjuksköterskor m.fl.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Geriatriksjuksköterskor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Intensivvårdssjuksköterskor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223: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Skolsköterskor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Företagssköterskor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Röntgensjuksköterskor</a:t>
            </a:r>
            <a:r>
              <a:rPr lang="sv-SE" dirty="0"/>
              <a:t>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Övriga specialistsjuksköterskor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964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Behöriga till gymnasiet: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grundskolan år t och som var folkbokförda i regionen vid utgången av år t och hade behörighet till gymnasiet (fr.o.m. 2011 behörighet till minst ett nationellt program, se mer information nedan). Nämnaren består av personer som slutade grundskolan år t och som var folkbokförda i regionen vid utgången av år t.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en elev ska vara behörig till ett nationellt yrkesprogram krävs godkänt i ämnena svenska/svenska som andra språk, engelska och matematik samt ytterligare betyg i fem ämnen, det vill säga totalt åtta.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Behöriga till högskolan:</a:t>
            </a:r>
          </a:p>
          <a:p>
            <a:endParaRPr lang="sv-SE" dirty="0"/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gymnasiet år t och som var folkbokförda i regionen vid utgången av år t och hade behörighet till högskolan. Nämnaren består av personer som slutade gymnasiet år t och som var folkbokförda i regionen vid utgången av år t. Fr.o.m. 2010 avser folkbokföring och vistelsetid utgången av år t-1. År 2014 var det första året då studenter tog examen enligt den nya läroplanen GY 2011.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Lägg till behörgihet2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6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~100 % innebär</a:t>
            </a:r>
            <a:r>
              <a:rPr lang="sv-SE" sz="1200" baseline="0" dirty="0"/>
              <a:t> att det är 1-4 ej behöriga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66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Ansökningar till högskola per kommun finns ej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62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4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92215"/>
            <a:ext cx="7886700" cy="459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90988"/>
            <a:ext cx="6858000" cy="459002"/>
          </a:xfrm>
          <a:solidFill>
            <a:srgbClr val="62269E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44738"/>
            <a:ext cx="6858000" cy="459000"/>
          </a:xfrm>
          <a:solidFill>
            <a:srgbClr val="77777A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398488"/>
            <a:ext cx="6858000" cy="459002"/>
          </a:xfrm>
          <a:solidFill>
            <a:srgbClr val="CB2B9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66800"/>
            <a:ext cx="6858000" cy="459000"/>
          </a:xfrm>
          <a:solidFill>
            <a:srgbClr val="64CBC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301050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2269E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</a:t>
            </a:r>
          </a:p>
        </p:txBody>
      </p:sp>
    </p:spTree>
    <p:extLst>
      <p:ext uri="{BB962C8B-B14F-4D97-AF65-F5344CB8AC3E}">
        <p14:creationId xmlns:p14="http://schemas.microsoft.com/office/powerpoint/2010/main" val="255009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bl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64CBC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9219"/>
            <a:ext cx="5133294" cy="26551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09796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li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500">
                <a:latin typeface="+mj-lt"/>
              </a:defRPr>
            </a:lvl1pPr>
            <a:lvl2pPr marL="257175" indent="0">
              <a:buNone/>
              <a:defRPr sz="1200">
                <a:latin typeface="+mj-lt"/>
              </a:defRPr>
            </a:lvl2pPr>
            <a:lvl3pPr marL="514350" indent="0">
              <a:buNone/>
              <a:defRPr sz="1200">
                <a:latin typeface="+mj-lt"/>
              </a:defRPr>
            </a:lvl3pPr>
            <a:lvl4pPr marL="771525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46200"/>
            <a:ext cx="7886700" cy="288698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459000"/>
          </a:xfrm>
          <a:solidFill>
            <a:srgbClr val="7030A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54983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77777A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2825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gr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7777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/>
            </a:lvl1pPr>
            <a:lvl5pPr marL="10287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1054"/>
            <a:ext cx="5132785" cy="27384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4692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CB2B9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6024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ros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CB2B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356375"/>
            <a:ext cx="5133295" cy="27265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942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4CBC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95305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nummer">
            <a:extLst>
              <a:ext uri="{FF2B5EF4-FFF2-40B4-BE49-F238E27FC236}">
                <a16:creationId xmlns:a16="http://schemas.microsoft.com/office/drawing/2014/main" id="{C8AB1F27-77EF-0E40-AD90-95A56DC981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FC9-85E4-F344-A705-63C6D66670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310526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1" y="-77391"/>
            <a:ext cx="9139237" cy="4171355"/>
          </a:xfrm>
          <a:prstGeom prst="rect">
            <a:avLst/>
          </a:prstGeom>
          <a:solidFill>
            <a:srgbClr val="E25B45"/>
          </a:solidFill>
          <a:ln>
            <a:noFill/>
          </a:ln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0965" name="Investeringsfrämjande…">
            <a:extLst>
              <a:ext uri="{FF2B5EF4-FFF2-40B4-BE49-F238E27FC236}">
                <a16:creationId xmlns:a16="http://schemas.microsoft.com/office/drawing/2014/main" id="{632E3784-DF3D-1447-BD34-C86DEC88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850" y="1527385"/>
            <a:ext cx="5037534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eaLnBrk="1"/>
            <a:r>
              <a:rPr lang="sv-SE" altLang="sv-SE" sz="6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Bjurholm</a:t>
            </a:r>
            <a:endParaRPr lang="sv-SE" altLang="sv-SE" sz="60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otha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269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843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De största yrkesgrupperna i Bjurholm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1814735"/>
              </p:ext>
            </p:extLst>
          </p:nvPr>
        </p:nvGraphicFramePr>
        <p:xfrm>
          <a:off x="628651" y="1079947"/>
          <a:ext cx="5132788" cy="255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sv-SE" sz="1400" dirty="0"/>
                        <a:t>Yrkesgrupp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Bjurholm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(länet)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Undersköterskor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60 (5567)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17 % (11 %)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83 % (89 %)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Lastbils- och bussförare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49 (2932)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88 % (92 %)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12 % (8 %)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Vårdbiträde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46 (3258)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22 % (25 %)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78 % (75 %)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sz="1100" dirty="0"/>
                        <a:t>Grundskollärare, fritidspedagoger och</a:t>
                      </a:r>
                      <a:r>
                        <a:rPr lang="sv-SE" sz="1100" baseline="0" dirty="0"/>
                        <a:t> förskollärare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40 (5573)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18 % (20 %)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83 % (80 %)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Barnskötare och elevassistenter m.fl.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38 (2889)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5 % (17 %)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95 % (83 %)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5896654" y="915566"/>
            <a:ext cx="2618695" cy="36724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Av  de 5 största yrkesgrupperna  i Bjurholm domineras 4 av kvinnor. </a:t>
            </a:r>
          </a:p>
          <a:p>
            <a:endParaRPr lang="sv-SE" sz="1000" dirty="0"/>
          </a:p>
          <a:p>
            <a:r>
              <a:rPr lang="sv-SE" sz="1000" dirty="0"/>
              <a:t>Den största yrkesgruppen för kvinnor är barnskötare och elevassistenter m.fl. som i Bjurholm till 95 % består av kvinnor.</a:t>
            </a:r>
          </a:p>
          <a:p>
            <a:endParaRPr lang="sv-SE" sz="1000" dirty="0"/>
          </a:p>
          <a:p>
            <a:r>
              <a:rPr lang="sv-SE" sz="1000" dirty="0"/>
              <a:t>Den största yrkesgruppen för män är snickare, murare och anläggningsarbetare som i kommunen till 100 % består av män.</a:t>
            </a:r>
          </a:p>
          <a:p>
            <a:endParaRPr lang="sv-SE" sz="1000" dirty="0"/>
          </a:p>
          <a:p>
            <a:r>
              <a:rPr lang="sv-SE" sz="1000" dirty="0"/>
              <a:t>Den största skillnaden relativt länet är gruppen barnskötare och elevassistenter m.fl. där Västerbotten totalt sett har en betydligt större andel män sysselsatta relativt andelen män i yrkesgruppen i Bjurholm. </a:t>
            </a:r>
          </a:p>
          <a:p>
            <a:r>
              <a:rPr lang="sv-SE" sz="1000" dirty="0"/>
              <a:t>En annan skillnad värd att notera är yrkesgruppen snickare, murare och anläggningsarbetare som inte har någon anställd kvinna i Bjurholm medan andelen kvinnor i yrkesgruppen i länet är 2 procent. </a:t>
            </a:r>
          </a:p>
        </p:txBody>
      </p:sp>
    </p:spTree>
    <p:extLst>
      <p:ext uri="{BB962C8B-B14F-4D97-AF65-F5344CB8AC3E}">
        <p14:creationId xmlns:p14="http://schemas.microsoft.com/office/powerpoint/2010/main" val="168529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7B7AD-B410-4A0E-B130-195BD864D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Kompetensförsörjning</a:t>
            </a:r>
          </a:p>
        </p:txBody>
      </p:sp>
    </p:spTree>
    <p:extLst>
      <p:ext uri="{BB962C8B-B14F-4D97-AF65-F5344CB8AC3E}">
        <p14:creationId xmlns:p14="http://schemas.microsoft.com/office/powerpoint/2010/main" val="29888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C1855-8182-D94C-891B-9DE7A8ED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614713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förvärvsarbetande i Bjurholm 2017 och antal pensionsavgångar bland dessa fram till och med år 2037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178262-9370-BD42-8AEB-C8CA6DF6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7422"/>
            <a:ext cx="5746094" cy="34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1F462-85BE-40BB-A8D7-2363915E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18"/>
            <a:ext cx="6220445" cy="572528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5 största yrkena 2017 och pensionsavgångar i yrkena </a:t>
            </a:r>
            <a:br>
              <a:rPr lang="sv-SE" sz="2000" dirty="0"/>
            </a:br>
            <a:r>
              <a:rPr lang="sv-SE" sz="2000" dirty="0"/>
              <a:t>fram till 2037 i Bjurholm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18C27B-3AFD-AA44-A042-644D4C03A838}"/>
              </a:ext>
            </a:extLst>
          </p:cNvPr>
          <p:cNvSpPr txBox="1"/>
          <p:nvPr/>
        </p:nvSpPr>
        <p:spPr>
          <a:xfrm>
            <a:off x="1067357" y="1168393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män i Bjurholm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EDFD532-6849-B242-8ECF-CCAF55C9F9B1}"/>
              </a:ext>
            </a:extLst>
          </p:cNvPr>
          <p:cNvSpPr txBox="1"/>
          <p:nvPr/>
        </p:nvSpPr>
        <p:spPr>
          <a:xfrm>
            <a:off x="5265223" y="1168393"/>
            <a:ext cx="3423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kvinnor i Bjurholm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40E0A29-C93F-C94B-B67B-0DDC2FDFB509}"/>
              </a:ext>
            </a:extLst>
          </p:cNvPr>
          <p:cNvSpPr txBox="1"/>
          <p:nvPr/>
        </p:nvSpPr>
        <p:spPr>
          <a:xfrm>
            <a:off x="1344881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lantbruks- och trädgårdsyrken där 84 % av antalet förvärvsarbetande lämnar.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940BA0-36F8-4549-85FF-FC8B7986CAF3}"/>
              </a:ext>
            </a:extLst>
          </p:cNvPr>
          <p:cNvSpPr txBox="1"/>
          <p:nvPr/>
        </p:nvSpPr>
        <p:spPr>
          <a:xfrm>
            <a:off x="5196227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kontorsassistenter och sekreterare där 80 % av antalet förvärvsarbetande lämnar.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8F7350D-ADBA-2F4A-BEDF-5E707DFD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40" y="1868702"/>
            <a:ext cx="4086225" cy="2476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837B8D5-AB69-1F49-8C99-26F4F57E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5" y="1578002"/>
            <a:ext cx="40862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AFFE5-F6CB-429E-8A4D-BB18AEF19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Pendlingsmönster</a:t>
            </a:r>
          </a:p>
        </p:txBody>
      </p:sp>
    </p:spTree>
    <p:extLst>
      <p:ext uri="{BB962C8B-B14F-4D97-AF65-F5344CB8AC3E}">
        <p14:creationId xmlns:p14="http://schemas.microsoft.com/office/powerpoint/2010/main" val="139034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A4AD5-14CA-47EA-AAB4-DC4CE035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Riktad in- och utpendling i Bjurholm 2017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2BA1B2-41E9-BC43-B6CD-045AE067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15" y="1435473"/>
            <a:ext cx="3419475" cy="2057400"/>
          </a:xfrm>
          <a:prstGeom prst="rect">
            <a:avLst/>
          </a:prstGeom>
        </p:spPr>
      </p:pic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EC53D724-F903-1145-B7F1-1EC845706308}"/>
              </a:ext>
            </a:extLst>
          </p:cNvPr>
          <p:cNvSpPr txBox="1">
            <a:spLocks/>
          </p:cNvSpPr>
          <p:nvPr/>
        </p:nvSpPr>
        <p:spPr>
          <a:xfrm>
            <a:off x="5724128" y="1435473"/>
            <a:ext cx="2791221" cy="16472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År 2017 var det 89 inpendlande män respektive 86 inpendlande kvinnor till Bjurholm.</a:t>
            </a:r>
          </a:p>
          <a:p>
            <a:endParaRPr lang="sv-SE" sz="1100" dirty="0"/>
          </a:p>
          <a:p>
            <a:r>
              <a:rPr lang="sv-SE" sz="1100" dirty="0"/>
              <a:t>Samma år var det 431 män och 257 kvinnor som pendlade ut från Bjurholm.</a:t>
            </a:r>
          </a:p>
        </p:txBody>
      </p:sp>
    </p:spTree>
    <p:extLst>
      <p:ext uri="{BB962C8B-B14F-4D97-AF65-F5344CB8AC3E}">
        <p14:creationId xmlns:p14="http://schemas.microsoft.com/office/powerpoint/2010/main" val="2548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5DDE5-615A-46D8-A394-71BDB842F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Utbildningsmönster</a:t>
            </a:r>
          </a:p>
        </p:txBody>
      </p:sp>
    </p:spTree>
    <p:extLst>
      <p:ext uri="{BB962C8B-B14F-4D97-AF65-F5344CB8AC3E}">
        <p14:creationId xmlns:p14="http://schemas.microsoft.com/office/powerpoint/2010/main" val="332008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Utbildningsnivå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49" y="732845"/>
          <a:ext cx="7897195" cy="315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v-SE" sz="1400" dirty="0"/>
                        <a:t>Utbildningsnivå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Andel av befolkning med 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riket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Förgymnasial utbildning &lt;</a:t>
                      </a:r>
                      <a:r>
                        <a:rPr lang="sv-SE" sz="900" baseline="0" dirty="0"/>
                        <a:t> 9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62 (61 %)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39 (39 %)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Förgymnasial utbildning,</a:t>
                      </a:r>
                      <a:r>
                        <a:rPr lang="sv-SE" sz="900" baseline="0" dirty="0"/>
                        <a:t> 9 (10)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125 (53 %)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109 (47 %)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högst 2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258 (52 %)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238 (48 %)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263 (62 %)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162 (38 %)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  <a:r>
                        <a:rPr lang="sv-SE" sz="900" baseline="0" dirty="0"/>
                        <a:t>, mindre än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69 (42 %)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95 (58 %)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utbildning,</a:t>
                      </a:r>
                      <a:r>
                        <a:rPr lang="sv-SE" sz="900" baseline="0" dirty="0"/>
                        <a:t> 3 år eller mer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65 (34 %)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124 (66 %)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Forskarutbildning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 (20 %)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 (80 %)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r>
                        <a:rPr lang="sv-SE" sz="900" dirty="0"/>
                        <a:t>Uppgift saknas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32 (82 %)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 (18 %)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/>
          </p:cNvSpPr>
          <p:nvPr/>
        </p:nvSpPr>
        <p:spPr>
          <a:xfrm>
            <a:off x="628649" y="3743410"/>
            <a:ext cx="5255559" cy="1400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>
                <a:solidFill>
                  <a:schemeClr val="bg1"/>
                </a:solidFill>
              </a:rPr>
              <a:t>Statistiken visar att 20 % av befolkningen (16-74 år) i Bjurholm har en förgymnasial utbildning vilket är en högre andel än i Västerbottens län och riket. </a:t>
            </a:r>
          </a:p>
          <a:p>
            <a:r>
              <a:rPr lang="sv-SE" sz="1100" dirty="0">
                <a:solidFill>
                  <a:schemeClr val="bg1"/>
                </a:solidFill>
              </a:rPr>
              <a:t>56 % har en gymnasial utbildning vilket är högre än i länet (46%) och riket (43%).</a:t>
            </a:r>
          </a:p>
          <a:p>
            <a:r>
              <a:rPr lang="sv-SE" sz="1100" dirty="0">
                <a:solidFill>
                  <a:schemeClr val="bg1"/>
                </a:solidFill>
              </a:rPr>
              <a:t>21 % har en eftergymnasial utbildning. Motsvarande andelar i länet och riket är högre (36% respektive 35 %). </a:t>
            </a:r>
          </a:p>
          <a:p>
            <a:r>
              <a:rPr lang="sv-SE" sz="1100" dirty="0">
                <a:solidFill>
                  <a:schemeClr val="bg1"/>
                </a:solidFill>
              </a:rPr>
              <a:t>Statistiken visar att kvinnorna har en högre utbildningsnivå än männen i Bjurholm.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0"/>
          </p:nvPr>
        </p:nvSpPr>
        <p:spPr>
          <a:xfrm>
            <a:off x="5884208" y="3917494"/>
            <a:ext cx="2631141" cy="742488"/>
          </a:xfrm>
        </p:spPr>
        <p:txBody>
          <a:bodyPr>
            <a:noAutofit/>
          </a:bodyPr>
          <a:lstStyle/>
          <a:p>
            <a:r>
              <a:rPr lang="sv-SE" sz="1200" dirty="0"/>
              <a:t>Statistiken visar utbildningsnivå för befolkningen 16-74 år i Bjurholm och är inhämtad från SCB:s statistikdatabas.</a:t>
            </a:r>
          </a:p>
        </p:txBody>
      </p:sp>
    </p:spTree>
    <p:extLst>
      <p:ext uri="{BB962C8B-B14F-4D97-AF65-F5344CB8AC3E}">
        <p14:creationId xmlns:p14="http://schemas.microsoft.com/office/powerpoint/2010/main" val="138065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gymnasium och högskola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34964" y="1331168"/>
          <a:ext cx="4273952" cy="158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326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män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Andel kvinnor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högskola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Bjurholm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--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---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94,1 %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82,3 %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86,7 %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91,2 %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220072" y="3872070"/>
            <a:ext cx="2571919" cy="875337"/>
          </a:xfrm>
        </p:spPr>
        <p:txBody>
          <a:bodyPr/>
          <a:lstStyle/>
          <a:p>
            <a:r>
              <a:rPr lang="sv-SE" sz="1200" dirty="0"/>
              <a:t>Statistiken visar andel behöriga till gymnasium och högskola år 2016 uppdelat på kön och har inhämtats från SCB:s statistikdatabas.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5220072" y="1097061"/>
            <a:ext cx="3284811" cy="24107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125" dirty="0"/>
          </a:p>
          <a:p>
            <a:r>
              <a:rPr lang="sv-SE" sz="1300" dirty="0"/>
              <a:t>I Skolverkets databas (Siris) saknas uppgifter på andel behöriga till gymnasium uppdelat på kön eftersom antal personer för ett av könen uppgår till mindre än 10 personer.</a:t>
            </a:r>
          </a:p>
          <a:p>
            <a:endParaRPr lang="sv-SE" sz="1300" dirty="0"/>
          </a:p>
          <a:p>
            <a:r>
              <a:rPr lang="sv-SE" sz="1300" dirty="0"/>
              <a:t>Statistik rörande behörighet till gymnasium avses andel elever i årskurs 9 med behörighet att söka yrkesprogram.</a:t>
            </a:r>
          </a:p>
          <a:p>
            <a:endParaRPr lang="sv-SE" sz="1300" dirty="0"/>
          </a:p>
          <a:p>
            <a:r>
              <a:rPr lang="sv-SE" sz="1300" dirty="0"/>
              <a:t>I Skolverkets databas finns inga uppgifter om andel behöriga till högskola registrerade för Bjurholm. </a:t>
            </a:r>
          </a:p>
        </p:txBody>
      </p:sp>
    </p:spTree>
    <p:extLst>
      <p:ext uri="{BB962C8B-B14F-4D97-AF65-F5344CB8AC3E}">
        <p14:creationId xmlns:p14="http://schemas.microsoft.com/office/powerpoint/2010/main" val="20597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till gymnasiet – läsår 2017/18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930280" y="3517103"/>
            <a:ext cx="2455598" cy="661801"/>
          </a:xfrm>
        </p:spPr>
        <p:txBody>
          <a:bodyPr>
            <a:normAutofit/>
          </a:bodyPr>
          <a:lstStyle/>
          <a:p>
            <a:r>
              <a:rPr lang="sv-SE" sz="1200" dirty="0"/>
              <a:t>Statistiken är inhämtad från Skolverkets statistikdatabas Siris. </a:t>
            </a:r>
          </a:p>
        </p:txBody>
      </p:sp>
      <p:graphicFrame>
        <p:nvGraphicFramePr>
          <p:cNvPr id="7" name="Platshållare för innehåll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613946" y="964598"/>
          <a:ext cx="7771932" cy="221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8309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Antal elever åk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</a:t>
                      </a:r>
                      <a:r>
                        <a:rPr lang="sv-SE" sz="1100" baseline="0" dirty="0"/>
                        <a:t> elever behöriga till yrkesprogram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estetiskt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ekonomi-, humanistiska och samhällsvetenskapsprogram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naturvetenskapligt och tekniskt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elever ej behöriga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Bjurholm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84,9 %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83,4 %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83,2 %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110 583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83,</a:t>
                      </a:r>
                      <a:r>
                        <a:rPr lang="sv-SE" sz="1100" baseline="0" dirty="0"/>
                        <a:t>5 %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15,6 %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6194" y="3517103"/>
            <a:ext cx="3323850" cy="661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En lägre andel i Bjurholm är behöriga till gymnasieprogrammen jämfört med såväl länet som riket. </a:t>
            </a:r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17573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92215"/>
            <a:ext cx="7886700" cy="459000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Befolkning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Arbetsmarknad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Kompetensförsörjning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Pendlingsmönster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A5851A-D24C-4909-89D9-F914D30DFF84}"/>
              </a:ext>
            </a:extLst>
          </p:cNvPr>
          <p:cNvSpPr txBox="1">
            <a:spLocks/>
          </p:cNvSpPr>
          <p:nvPr/>
        </p:nvSpPr>
        <p:spPr>
          <a:xfrm>
            <a:off x="628650" y="3535111"/>
            <a:ext cx="6858000" cy="459002"/>
          </a:xfrm>
          <a:prstGeom prst="rect">
            <a:avLst/>
          </a:prstGeom>
          <a:solidFill>
            <a:srgbClr val="62269E"/>
          </a:solidFill>
        </p:spPr>
        <p:txBody>
          <a:bodyPr vert="horz" wrap="square" lIns="6858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Utbildning</a:t>
            </a:r>
          </a:p>
        </p:txBody>
      </p:sp>
    </p:spTree>
    <p:extLst>
      <p:ext uri="{BB962C8B-B14F-4D97-AF65-F5344CB8AC3E}">
        <p14:creationId xmlns:p14="http://schemas.microsoft.com/office/powerpoint/2010/main" val="420632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åk 9 – läsår 2017/18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1979" y="985257"/>
          <a:ext cx="7923320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r>
                        <a:rPr lang="sv-SE" sz="900" dirty="0"/>
                        <a:t>Förgymnasial</a:t>
                      </a:r>
                      <a:r>
                        <a:rPr lang="sv-SE" sz="900" baseline="0" dirty="0"/>
                        <a:t> eller gymnasial utbildning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Bjurholm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48,0 %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..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..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196,9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13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52,0</a:t>
                      </a:r>
                      <a:r>
                        <a:rPr lang="sv-SE" sz="900" baseline="0" dirty="0"/>
                        <a:t> %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76,9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~100 %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222,5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81,7 %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94,0 %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245,7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45 386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43,1 %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65,8 %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78,1 %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59 881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56,9 %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93,5 %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253,7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172963" y="3104569"/>
            <a:ext cx="2365482" cy="1000478"/>
          </a:xfrm>
        </p:spPr>
        <p:txBody>
          <a:bodyPr/>
          <a:lstStyle/>
          <a:p>
            <a:r>
              <a:rPr lang="sv-SE" sz="1200" dirty="0"/>
              <a:t>Statistiken har inhämtats </a:t>
            </a:r>
            <a:r>
              <a:rPr lang="sv-SE" sz="1200"/>
              <a:t>från Skolverkets </a:t>
            </a:r>
            <a:r>
              <a:rPr lang="sv-SE" sz="1200" dirty="0"/>
              <a:t>statistikdatabas Siris. 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6194" y="3104569"/>
            <a:ext cx="3323850" cy="19154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Statistiken är uppdelad på föräldrarnas högsta utbildningsnivå. Genomgående syns lägre resultat för elever med föräldrar som högst har en förgymnasial eller gymnasial utbildning. På grund av för liten population i gruppen elever med föräldrar som högst har förgymnasial eller gymnasial utbildning visas ingen data för gruppen avseende Bjurholm.</a:t>
            </a:r>
          </a:p>
          <a:p>
            <a:endParaRPr lang="sv-SE" sz="1100" dirty="0"/>
          </a:p>
          <a:p>
            <a:r>
              <a:rPr lang="sv-SE" sz="1100" dirty="0"/>
              <a:t>Det genomsnittliga meritvärdet är lägre i Bjurholm gällande båda grupperna relativt länet och riket. </a:t>
            </a:r>
          </a:p>
        </p:txBody>
      </p:sp>
    </p:spTree>
    <p:extLst>
      <p:ext uri="{BB962C8B-B14F-4D97-AF65-F5344CB8AC3E}">
        <p14:creationId xmlns:p14="http://schemas.microsoft.com/office/powerpoint/2010/main" val="306846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gymnasium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7320" y="901998"/>
          <a:ext cx="5421123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2015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2016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2017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Bjurholm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478218" y="3263264"/>
            <a:ext cx="2037131" cy="1258234"/>
          </a:xfrm>
        </p:spPr>
        <p:txBody>
          <a:bodyPr/>
          <a:lstStyle/>
          <a:p>
            <a:r>
              <a:rPr lang="sv-SE" sz="1200" dirty="0"/>
              <a:t>Statistiken visar genomsnittligt betygspoäng 2014-2016 i yrkesprogram och högskoleförberedande program och har inhämtats </a:t>
            </a:r>
            <a:r>
              <a:rPr lang="sv-SE" sz="1200"/>
              <a:t>från Skolverkets </a:t>
            </a:r>
            <a:r>
              <a:rPr lang="sv-SE" sz="1200" dirty="0"/>
              <a:t>statistikdatabas Siris.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78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730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143000" y="2173741"/>
            <a:ext cx="6858000" cy="458732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Befolkning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69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2800"/>
              </p:ext>
            </p:extLst>
          </p:nvPr>
        </p:nvGraphicFramePr>
        <p:xfrm>
          <a:off x="628650" y="945060"/>
          <a:ext cx="4155111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>
                  <a:extLst>
                    <a:ext uri="{9D8B030D-6E8A-4147-A177-3AD203B41FA5}">
                      <a16:colId xmlns:a16="http://schemas.microsoft.com/office/drawing/2014/main" val="2769935946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762256151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5601989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</a:rPr>
                        <a:t>Kommun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Antal 2017</a:t>
                      </a:r>
                      <a:endParaRPr lang="sv-SE" sz="900" dirty="0">
                        <a:solidFill>
                          <a:schemeClr val="bg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2015-2016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2016-2017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2007-2017 (%)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924439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Bjurholm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2 451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228418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Dorotea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2 646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-73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72509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Lycksele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12 257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727987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Malå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3 133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747339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Nordmaling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7 103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7217902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Norsjö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4 086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-51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-7 %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0463015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Robertsfors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6 784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2967447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Skellefteå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72 723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235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457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3520957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Sorsele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-10 %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565163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Storuman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5 902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-44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-8 %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845755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Umeå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125 080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2 115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2 188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6251381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Vilhelmina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4764707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Vindeln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5 412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98844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Vännäs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8 776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+5 %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314276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Åsele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2 809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-66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712209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268 465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2 503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2 584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999807"/>
                  </a:ext>
                </a:extLst>
              </a:tr>
            </a:tbl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B9D91683-D20E-4E67-9E6F-FE872673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459000"/>
          </a:xfrm>
          <a:solidFill>
            <a:srgbClr val="62269E"/>
          </a:solidFill>
        </p:spPr>
        <p:txBody>
          <a:bodyPr/>
          <a:lstStyle/>
          <a:p>
            <a:pPr algn="l"/>
            <a:r>
              <a:rPr lang="sv-SE" sz="2400" dirty="0"/>
              <a:t>Befolkningen</a:t>
            </a:r>
            <a:endParaRPr lang="sv-SE" sz="2000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7618973F-663C-CB4A-8D58-AB0D278FC2F5}"/>
              </a:ext>
            </a:extLst>
          </p:cNvPr>
          <p:cNvSpPr txBox="1">
            <a:spLocks/>
          </p:cNvSpPr>
          <p:nvPr/>
        </p:nvSpPr>
        <p:spPr>
          <a:xfrm>
            <a:off x="5866014" y="945060"/>
            <a:ext cx="2649335" cy="489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Visar folkmängden i dagbefolkningen, inhämtats från SCB.</a:t>
            </a: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3886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92D73D6-9333-4FC6-BA43-9F6F4C77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7494"/>
            <a:ext cx="8263830" cy="504056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Befolkningsprognos Bjurholms kommun, mindre kommuner och Västerbotten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64E5B4-2330-4415-9C19-844538DFEB8B}"/>
              </a:ext>
            </a:extLst>
          </p:cNvPr>
          <p:cNvSpPr txBox="1">
            <a:spLocks/>
          </p:cNvSpPr>
          <p:nvPr/>
        </p:nvSpPr>
        <p:spPr>
          <a:xfrm>
            <a:off x="7092280" y="925881"/>
            <a:ext cx="1931820" cy="3882694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>
                <a:solidFill>
                  <a:schemeClr val="bg1"/>
                </a:solidFill>
              </a:rPr>
              <a:t>Antalet invånare i Bjurholms kommun har minskat i genomsnitt med 0,9 % varje år. År 2017 hade de 2 451 invånare och om befolkningsutvecklingen fortsätter i samma takt som tidigare kommer de år 2037 ha 2 064 invånare, en minskning med 387 personer. </a:t>
            </a:r>
          </a:p>
          <a:p>
            <a:r>
              <a:rPr lang="sv-SE" sz="900" dirty="0">
                <a:solidFill>
                  <a:schemeClr val="bg1"/>
                </a:solidFill>
              </a:rPr>
              <a:t>Befolkningstillväxten I Västerbottens län har varit stabilt positiv och ökar i genomsnitt med 0,3 % per år. Fortsätter denna utveckling kommer Västerbotten år 2037 att ha 285 731 invånare. En ökning med 17 266 personer sedan 2017. </a:t>
            </a:r>
          </a:p>
          <a:p>
            <a:r>
              <a:rPr lang="sv-SE" sz="900" dirty="0">
                <a:solidFill>
                  <a:schemeClr val="bg1"/>
                </a:solidFill>
              </a:rPr>
              <a:t>De mindre kommunerna minskar i genomsnitt med 0,5 % varje år. I jämförelse minskar således Bjurholms kommuns invånare i snabbare takt än de små kommunerna i länet sammanlagda utveckling. </a:t>
            </a:r>
          </a:p>
          <a:p>
            <a:r>
              <a:rPr lang="sv-SE" sz="900" dirty="0">
                <a:solidFill>
                  <a:schemeClr val="bg1"/>
                </a:solidFill>
              </a:rPr>
              <a:t>I diagrammet visas befolkningsutvecklingen för Bjurholms kommun på primäraxeln (den vänstra) medan Västerbottens län och de mindre kommunernas sammanlagda utveckling visas på sekundäraxeln (den högra).</a:t>
            </a:r>
          </a:p>
          <a:p>
            <a:r>
              <a:rPr lang="sv-SE" sz="900" dirty="0">
                <a:solidFill>
                  <a:schemeClr val="bg1"/>
                </a:solidFill>
              </a:rPr>
              <a:t> </a:t>
            </a: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034166-7AE2-4EDB-9109-48397063B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43458"/>
              </p:ext>
            </p:extLst>
          </p:nvPr>
        </p:nvGraphicFramePr>
        <p:xfrm>
          <a:off x="557718" y="925881"/>
          <a:ext cx="6483694" cy="38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0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35969-0CC4-4CD6-A22A-0752F3E09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Arbetsmarknaden</a:t>
            </a:r>
          </a:p>
        </p:txBody>
      </p:sp>
    </p:spTree>
    <p:extLst>
      <p:ext uri="{BB962C8B-B14F-4D97-AF65-F5344CB8AC3E}">
        <p14:creationId xmlns:p14="http://schemas.microsoft.com/office/powerpoint/2010/main" val="18675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922B1-977F-4D7B-A7BE-7F517B8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Antal förvärvsarbetande efter bransch i Bjurholms kommun 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03AEBD83-F159-468C-A019-26EDBC3F0A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26307" y="3074121"/>
            <a:ext cx="2417693" cy="1226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125" dirty="0"/>
              <a:t>Dagbefolkning 16+ uppdelat per bransch SNI07 bokstavsnivå.  </a:t>
            </a:r>
          </a:p>
          <a:p>
            <a:endParaRPr lang="sv-SE" sz="1125" dirty="0"/>
          </a:p>
          <a:p>
            <a:pPr marL="0" indent="0">
              <a:buNone/>
            </a:pPr>
            <a:r>
              <a:rPr lang="sv-SE" sz="1125" dirty="0"/>
              <a:t>Statistiken är inhämtad från SCB:s registerbaserad arbetsmarknadsstatistik (RAMS).</a:t>
            </a:r>
          </a:p>
          <a:p>
            <a:endParaRPr lang="sv-SE" sz="1125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05B7A96-F660-44D8-9DB6-48BFF75BE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23928"/>
              </p:ext>
            </p:extLst>
          </p:nvPr>
        </p:nvGraphicFramePr>
        <p:xfrm>
          <a:off x="221145" y="1379739"/>
          <a:ext cx="5858290" cy="345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67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5B6D3-6567-4813-8DC8-E5C7EB80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Könsfördelning per bransch i Bjurholms kommun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B5FAFB-6FBC-4C89-9487-D900B6B4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754668"/>
              </p:ext>
            </p:extLst>
          </p:nvPr>
        </p:nvGraphicFramePr>
        <p:xfrm>
          <a:off x="785192" y="1242392"/>
          <a:ext cx="5963478" cy="329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10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56B83-F237-429A-A413-DC03CF43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000" dirty="0"/>
              <a:t>Könsfördelning per bransch i Bjurholms kommun och Västerbottens län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C65315-610A-4418-A54B-968ADD538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070825"/>
              </p:ext>
            </p:extLst>
          </p:nvPr>
        </p:nvGraphicFramePr>
        <p:xfrm>
          <a:off x="864705" y="1043609"/>
          <a:ext cx="6450496" cy="337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67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194</TotalTime>
  <Words>1852</Words>
  <Application>Microsoft Macintosh PowerPoint</Application>
  <PresentationFormat>Bildspel på skärmen (16:9)</PresentationFormat>
  <Paragraphs>381</Paragraphs>
  <Slides>22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Athelas Regular</vt:lpstr>
      <vt:lpstr>Calibri</vt:lpstr>
      <vt:lpstr>Gotham</vt:lpstr>
      <vt:lpstr>Helvetica Light</vt:lpstr>
      <vt:lpstr>Helvetica Neue</vt:lpstr>
      <vt:lpstr>Helvetica Neue Medium</vt:lpstr>
      <vt:lpstr>Office-tema</vt:lpstr>
      <vt:lpstr>PowerPoint-presentation</vt:lpstr>
      <vt:lpstr>PowerPoint-presentation</vt:lpstr>
      <vt:lpstr>Befolkning</vt:lpstr>
      <vt:lpstr>Befolkningen</vt:lpstr>
      <vt:lpstr>Befolkningsprognos Bjurholms kommun, mindre kommuner och Västerbotten</vt:lpstr>
      <vt:lpstr>Arbetsmarknaden</vt:lpstr>
      <vt:lpstr>Antal förvärvsarbetande efter bransch i Bjurholms kommun </vt:lpstr>
      <vt:lpstr>Könsfördelning per bransch i Bjurholms kommun</vt:lpstr>
      <vt:lpstr>Könsfördelning per bransch i Bjurholms kommun och Västerbottens län</vt:lpstr>
      <vt:lpstr>De största yrkesgrupperna i Bjurholm</vt:lpstr>
      <vt:lpstr>Kompetensförsörjning</vt:lpstr>
      <vt:lpstr>Antal förvärvsarbetande i Bjurholm 2017 och antal pensionsavgångar bland dessa fram till och med år 2037</vt:lpstr>
      <vt:lpstr>5 största yrkena 2017 och pensionsavgångar i yrkena  fram till 2037 i Bjurholm </vt:lpstr>
      <vt:lpstr>Pendlingsmönster</vt:lpstr>
      <vt:lpstr>Riktad in- och utpendling i Bjurholm 2017</vt:lpstr>
      <vt:lpstr>Utbildningsmönster</vt:lpstr>
      <vt:lpstr>Utbildningsnivå</vt:lpstr>
      <vt:lpstr>Behörighet gymnasium och högskola</vt:lpstr>
      <vt:lpstr>Behörighet till gymnasiet – läsår 2017/18</vt:lpstr>
      <vt:lpstr>Betyg åk 9 – läsår 2017/18</vt:lpstr>
      <vt:lpstr>Betyg gymnasium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Microsoft Office-användare</cp:lastModifiedBy>
  <cp:revision>27</cp:revision>
  <cp:lastPrinted>2016-03-23T07:52:20Z</cp:lastPrinted>
  <dcterms:created xsi:type="dcterms:W3CDTF">2019-02-25T07:51:25Z</dcterms:created>
  <dcterms:modified xsi:type="dcterms:W3CDTF">2019-02-26T09:51:09Z</dcterms:modified>
</cp:coreProperties>
</file>